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92" r:id="rId3"/>
    <p:sldId id="308" r:id="rId4"/>
    <p:sldId id="297" r:id="rId5"/>
    <p:sldId id="307" r:id="rId6"/>
    <p:sldId id="313" r:id="rId7"/>
    <p:sldId id="315" r:id="rId8"/>
    <p:sldId id="309" r:id="rId9"/>
    <p:sldId id="310" r:id="rId10"/>
    <p:sldId id="311" r:id="rId11"/>
    <p:sldId id="312" r:id="rId12"/>
    <p:sldId id="314" r:id="rId13"/>
    <p:sldId id="306" r:id="rId14"/>
  </p:sldIdLst>
  <p:sldSz cx="10693400" cy="7561263"/>
  <p:notesSz cx="6805613" cy="9944100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878" userDrawn="1">
          <p15:clr>
            <a:srgbClr val="A4A3A4"/>
          </p15:clr>
        </p15:guide>
        <p15:guide id="2" pos="1236" userDrawn="1">
          <p15:clr>
            <a:srgbClr val="A4A3A4"/>
          </p15:clr>
        </p15:guide>
        <p15:guide id="3" orient="horz" pos="1610" userDrawn="1">
          <p15:clr>
            <a:srgbClr val="A4A3A4"/>
          </p15:clr>
        </p15:guide>
        <p15:guide id="4" pos="6543" userDrawn="1">
          <p15:clr>
            <a:srgbClr val="A4A3A4"/>
          </p15:clr>
        </p15:guide>
        <p15:guide id="5" orient="horz" pos="3289" userDrawn="1">
          <p15:clr>
            <a:srgbClr val="A4A3A4"/>
          </p15:clr>
        </p15:guide>
        <p15:guide id="6" orient="horz" pos="4150">
          <p15:clr>
            <a:srgbClr val="A4A3A4"/>
          </p15:clr>
        </p15:guide>
        <p15:guide id="7" pos="4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B"/>
    <a:srgbClr val="0DA705"/>
    <a:srgbClr val="36F82C"/>
    <a:srgbClr val="A01323"/>
    <a:srgbClr val="37AAE1"/>
    <a:srgbClr val="A4CFF1"/>
    <a:srgbClr val="163B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474" y="-414"/>
      </p:cViewPr>
      <p:guideLst>
        <p:guide orient="horz" pos="3061"/>
        <p:guide orient="horz" pos="1383"/>
        <p:guide orient="horz" pos="748"/>
        <p:guide orient="horz" pos="2744"/>
        <p:guide pos="1599"/>
        <p:guide pos="2778"/>
        <p:guide pos="4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91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5870906789716"/>
          <c:y val="0.18868751739651388"/>
          <c:w val="0.43359089568508352"/>
          <c:h val="0.5235866863060615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Медицинские организации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491-44BD-A37D-0EB9500B1D21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91-44BD-A37D-0EB9500B1D21}"/>
              </c:ext>
            </c:extLst>
          </c:dPt>
          <c:dPt>
            <c:idx val="2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91-44BD-A37D-0EB9500B1D21}"/>
              </c:ext>
            </c:extLst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60 государственных</c:v>
                </c:pt>
                <c:pt idx="1">
                  <c:v>6 ведомственных</c:v>
                </c:pt>
                <c:pt idx="2">
                  <c:v>31 частная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60</c:v>
                </c:pt>
                <c:pt idx="1">
                  <c:v>6</c:v>
                </c:pt>
                <c:pt idx="2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91-44BD-A37D-0EB9500B1D21}"/>
            </c:ext>
          </c:extLst>
        </c:ser>
        <c:dLbls>
          <c:dLblPos val="bestFit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099" cy="49720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941" y="1"/>
            <a:ext cx="2949099" cy="497205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4C4B9960-07D4-46BD-B4F6-62E2A67F9146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45170"/>
            <a:ext cx="2949099" cy="49720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941" y="9445170"/>
            <a:ext cx="2949099" cy="497205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DE8CB112-3B30-4B60-9711-D957979F07D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7896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9629" cy="497523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4396" y="1"/>
            <a:ext cx="2949629" cy="497523"/>
          </a:xfrm>
          <a:prstGeom prst="rect">
            <a:avLst/>
          </a:prstGeom>
        </p:spPr>
        <p:txBody>
          <a:bodyPr vert="horz" lIns="91568" tIns="45784" rIns="91568" bIns="45784" rtlCol="0"/>
          <a:lstStyle>
            <a:lvl1pPr algn="r">
              <a:defRPr sz="1200"/>
            </a:lvl1pPr>
          </a:lstStyle>
          <a:p>
            <a:fld id="{36906DE7-3949-41EF-81DB-1730D5FACE78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6125"/>
            <a:ext cx="5272087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68" tIns="45784" rIns="91568" bIns="4578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24085"/>
            <a:ext cx="5444490" cy="4474528"/>
          </a:xfrm>
          <a:prstGeom prst="rect">
            <a:avLst/>
          </a:prstGeom>
        </p:spPr>
        <p:txBody>
          <a:bodyPr vert="horz" lIns="91568" tIns="45784" rIns="91568" bIns="4578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4989"/>
            <a:ext cx="2949629" cy="497523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4396" y="9444989"/>
            <a:ext cx="2949629" cy="497523"/>
          </a:xfrm>
          <a:prstGeom prst="rect">
            <a:avLst/>
          </a:prstGeom>
        </p:spPr>
        <p:txBody>
          <a:bodyPr vert="horz" lIns="91568" tIns="45784" rIns="91568" bIns="45784" rtlCol="0" anchor="b"/>
          <a:lstStyle>
            <a:lvl1pPr algn="r">
              <a:defRPr sz="1200"/>
            </a:lvl1pPr>
          </a:lstStyle>
          <a:p>
            <a:fld id="{187EE89F-F03A-49B3-BA46-54E0484C3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747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2051050" cy="170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42706" y="319319"/>
            <a:ext cx="692041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социального страхования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Российской Федерации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0" y="2734191"/>
            <a:ext cx="10693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Вопросы оформления листков нетрудоспособности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70C0"/>
                </a:solidFill>
                <a:latin typeface="Verdana" panose="020B0604030504040204" pitchFamily="34" charset="0"/>
              </a:rPr>
              <a:t>в</a:t>
            </a:r>
            <a:r>
              <a:rPr lang="ru-RU" altLang="ru-RU" sz="2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 условиях проекта «Прямые выплаты»</a:t>
            </a:r>
            <a:endParaRPr lang="ru-RU" altLang="ru-RU" sz="2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4606925" y="6734918"/>
            <a:ext cx="14795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Смоленск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2019</a:t>
            </a:r>
            <a:endParaRPr lang="ru-RU" altLang="ru-RU" sz="1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09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0536" y="1306026"/>
            <a:ext cx="2952328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squar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Ситуации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54492" y="2195513"/>
            <a:ext cx="342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ОГРАНИЧЕН ДОСТУП СТРАХОВАТЕЛЯ К ЭЛН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3636700" y="2196455"/>
            <a:ext cx="342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ВВОДЕ В РЕЕСТР НОМЕРА БУМАЖНОГО ЛН ПОКАЗЫВАЕТ ОШИБКУ, ЧТО ТАКОЙ НОМЕР НЕ СУЩЕСТВУЕТ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7183284" y="2174093"/>
            <a:ext cx="342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6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ВВОДЕ В РЕЕСТР НОМЕРА ЛН, ВЫДАННОГО В ПРОДОЛЖЕНИЕ, ПОКАЗЫВАЕТ, ЧТО ТАКОЙ НОМЕР НЕ СУЩЕСТВУЕТ </a:t>
            </a:r>
            <a:endParaRPr lang="ru-RU" sz="16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2430389" y="4716735"/>
            <a:ext cx="5832623" cy="2593701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68000"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ДЛИТЕЛЬНОЙ НЕТРУДОСПОСОБНОСТИ ВЫДАН ДУБЛИКАТ (НЕСООТВЕТСТВИЕ НОМЕРОВ ПРЕДШЕСТВУЮЩИХ И ПОСЛЕДУЮЩИХ ЛИСТКОВ НЕТРУДОСПОСОБНОСТИ)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84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14325" y="1306026"/>
            <a:ext cx="2064750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Ситуации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5931322" y="2124447"/>
            <a:ext cx="4321732" cy="2555066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700" b="1" dirty="0" smtClean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ЛИСТОК ПО </a:t>
            </a:r>
            <a:r>
              <a:rPr lang="ru-RU" sz="1700" b="1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БиР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ВЫДАН НА 141 ДЕНЬ, НА ДО ПО </a:t>
            </a:r>
            <a:r>
              <a:rPr lang="ru-RU" sz="1700" b="1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БиР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17 ДНЕЙ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669958" y="2124447"/>
            <a:ext cx="4659181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ЛИСТОК НЕТРУДОСПОСОБНОСТИ ПО БИР ВЫДАН ЗА ОДНОЙ ПОДПИСЬЮ ВРАЧА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649140" y="4854230"/>
            <a:ext cx="4680000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ЛИСТОК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ДОПОЛНИТЕЛЬНЫЙ ОТПУСК ПО </a:t>
            </a:r>
            <a:r>
              <a:rPr lang="ru-RU" sz="1700" b="1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БиР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16 К/ДН ВЫДАН КАК ПЕРВИЧНЫЙ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5933054" y="4854230"/>
            <a:ext cx="4320000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ЛИСТОК НЕТРУДОСПОСОБНОСТИ ПО БИР ВЫДАН НА 194 ДНЯ, НА ДОПОЛНИТЕЛЬНЫЙ ОТПУСК ПО </a:t>
            </a:r>
            <a:r>
              <a:rPr lang="ru-RU" sz="1700" b="1" dirty="0" err="1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БиР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НА 16 ДНЕЙ.</a:t>
            </a:r>
          </a:p>
          <a:p>
            <a:pPr algn="ctr"/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СУМАРНО 210 ДНЕЙ.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765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314325" y="1306026"/>
            <a:ext cx="2064750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Ситуации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5586460" y="2032877"/>
            <a:ext cx="4680000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ВЫЗЫВАЕТ СОМНЕНИЕ ПОДЛИННОСТЬ БУМАЖНОГО ЛИСТКА НЕТРУДОСПОСОБНОСТИ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450156" y="2052439"/>
            <a:ext cx="4896544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СРОКИ ОСВОБОЖДЕНИЯ ОТ РАБОТЫ НЕ СООТВЕТСТВУЮТ СРОКАМ НАХОЖДЕНИЯ В СТАЦИОНАРЕ В СЛУЧАЕ УХОДА ЗА БОЛЬНЫМ РЕБЕНКОМ В СТАЦИОНАРЕ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3038334" y="4854230"/>
            <a:ext cx="4680000" cy="248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ОШИБКА В ЛИСТКЕ НЕТРУДОСПОСОБНОСТИ ВЫЯВЛЕНА ПОСЛЕ ЗАПОЛНЕНИЯ ЭЛН/ОТПРАВКИ РЕЕСТРА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01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971" y="1260351"/>
            <a:ext cx="8353198" cy="6183364"/>
          </a:xfrm>
        </p:spPr>
      </p:pic>
    </p:spTree>
    <p:extLst>
      <p:ext uri="{BB962C8B-B14F-4D97-AF65-F5344CB8AC3E}">
        <p14:creationId xmlns:p14="http://schemas.microsoft.com/office/powerpoint/2010/main" val="405017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/>
          <p:cNvSpPr/>
          <p:nvPr/>
        </p:nvSpPr>
        <p:spPr>
          <a:xfrm>
            <a:off x="7267086" y="4205138"/>
            <a:ext cx="1591717" cy="1591717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усеченными соседними углами 7"/>
          <p:cNvSpPr/>
          <p:nvPr/>
        </p:nvSpPr>
        <p:spPr>
          <a:xfrm flipH="1">
            <a:off x="162124" y="1261293"/>
            <a:ext cx="3960000" cy="93516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44000"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96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МЕДИЦИНСКИХ ОРГАНИЗАЦИЙ ВЫДАЮТ БОЛЬНИЧНЫЕ</a:t>
            </a:r>
          </a:p>
        </p:txBody>
      </p:sp>
      <p:pic>
        <p:nvPicPr>
          <p:cNvPr id="1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Овал 22"/>
          <p:cNvSpPr/>
          <p:nvPr/>
        </p:nvSpPr>
        <p:spPr>
          <a:xfrm>
            <a:off x="8401576" y="3138377"/>
            <a:ext cx="1838195" cy="1838195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418075484"/>
              </p:ext>
            </p:extLst>
          </p:nvPr>
        </p:nvGraphicFramePr>
        <p:xfrm>
          <a:off x="-485948" y="1091432"/>
          <a:ext cx="8086715" cy="6696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65065" y="3855029"/>
            <a:ext cx="1731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60,4%</a:t>
            </a:r>
            <a:endParaRPr lang="ru-RU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001" y="3430766"/>
            <a:ext cx="1535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33,3%</a:t>
            </a:r>
            <a:endParaRPr lang="ru-RU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19590859">
            <a:off x="559824" y="4598388"/>
            <a:ext cx="112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6,3%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Прямоугольник с двумя усеченными соседними углами 13"/>
          <p:cNvSpPr/>
          <p:nvPr/>
        </p:nvSpPr>
        <p:spPr>
          <a:xfrm>
            <a:off x="6570836" y="1260351"/>
            <a:ext cx="3960440" cy="936104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144000"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75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</a:rPr>
              <a:t> МЕДИЦИНСКИХ ОРГАНИЗАЦИИ ВЫДАЮТ ЭЛН </a:t>
            </a:r>
            <a:r>
              <a:rPr lang="ru-RU" sz="1800" b="1" dirty="0" smtClean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(79%)</a:t>
            </a:r>
            <a:endParaRPr lang="ru-RU" sz="1600" b="1" dirty="0" smtClean="0">
              <a:solidFill>
                <a:srgbClr val="FFC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6" name="Picture 4" descr="H:\МАКЕТЫ ПОЛИГРАФИЯ ФИНАЛ\ЭЛН\ziXeRy78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235" y="1404367"/>
            <a:ext cx="1616930" cy="1634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397" y="3132559"/>
            <a:ext cx="1224136" cy="1098662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8883" y="4428703"/>
            <a:ext cx="1519802" cy="1392695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699013" y="2322831"/>
            <a:ext cx="2215871" cy="221587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 rot="20798671">
            <a:off x="7015706" y="3138377"/>
            <a:ext cx="1582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100%</a:t>
            </a:r>
            <a:endParaRPr lang="ru-RU" sz="3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 rot="1049481">
            <a:off x="8707246" y="3788693"/>
            <a:ext cx="1535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46,8%</a:t>
            </a:r>
            <a:endParaRPr lang="ru-RU" sz="28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411102" y="4743961"/>
            <a:ext cx="13452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33,3%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693113" y="5940869"/>
            <a:ext cx="7307175" cy="1584178"/>
            <a:chOff x="1710531" y="5940869"/>
            <a:chExt cx="7307175" cy="158417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858621" y="6122936"/>
              <a:ext cx="2976158" cy="12247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800" b="1" dirty="0" smtClean="0">
                  <a:solidFill>
                    <a:schemeClr val="accent6">
                      <a:lumMod val="7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ГОСУДАРСТВЕННЫЕ</a:t>
              </a:r>
            </a:p>
            <a:p>
              <a:pPr algn="ctr"/>
              <a:endParaRPr lang="ru-RU" sz="1800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/>
              <a:r>
                <a:rPr lang="ru-RU" sz="1800" b="1" dirty="0" smtClean="0">
                  <a:solidFill>
                    <a:srgbClr val="00B05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ВЕДОМСТВЕННЫЕ</a:t>
              </a:r>
            </a:p>
            <a:p>
              <a:pPr algn="ctr"/>
              <a:endParaRPr lang="ru-RU" sz="1800" b="1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  <a:p>
              <a:pPr algn="ctr"/>
              <a:r>
                <a:rPr lang="ru-RU" sz="1800" b="1" dirty="0" smtClean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ЧАСТНЫЕ</a:t>
              </a:r>
            </a:p>
          </p:txBody>
        </p:sp>
        <p:grpSp>
          <p:nvGrpSpPr>
            <p:cNvPr id="32" name="Группа 31"/>
            <p:cNvGrpSpPr/>
            <p:nvPr/>
          </p:nvGrpSpPr>
          <p:grpSpPr>
            <a:xfrm rot="10800000">
              <a:off x="1710531" y="5940869"/>
              <a:ext cx="2124001" cy="1584177"/>
              <a:chOff x="686879" y="5797633"/>
              <a:chExt cx="2124001" cy="1584177"/>
            </a:xfrm>
          </p:grpSpPr>
          <p:sp>
            <p:nvSpPr>
              <p:cNvPr id="33" name="Шеврон 16"/>
              <p:cNvSpPr/>
              <p:nvPr/>
            </p:nvSpPr>
            <p:spPr>
              <a:xfrm rot="10800000" flipH="1">
                <a:off x="686880" y="5797633"/>
                <a:ext cx="2124000" cy="433601"/>
              </a:xfrm>
              <a:prstGeom prst="chevron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32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4" name="Шеврон 16"/>
              <p:cNvSpPr/>
              <p:nvPr/>
            </p:nvSpPr>
            <p:spPr>
              <a:xfrm rot="10800000" flipH="1">
                <a:off x="686879" y="6371367"/>
                <a:ext cx="2124000" cy="433601"/>
              </a:xfrm>
              <a:prstGeom prst="chevron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6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5" name="Шеврон 16"/>
              <p:cNvSpPr/>
              <p:nvPr/>
            </p:nvSpPr>
            <p:spPr>
              <a:xfrm rot="10800000" flipH="1">
                <a:off x="686879" y="6948209"/>
                <a:ext cx="2124000" cy="43360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58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  <p:grpSp>
          <p:nvGrpSpPr>
            <p:cNvPr id="36" name="Группа 35"/>
            <p:cNvGrpSpPr/>
            <p:nvPr/>
          </p:nvGrpSpPr>
          <p:grpSpPr>
            <a:xfrm>
              <a:off x="6883150" y="6012879"/>
              <a:ext cx="2134556" cy="1512168"/>
              <a:chOff x="192095" y="5865757"/>
              <a:chExt cx="2134556" cy="1512168"/>
            </a:xfrm>
          </p:grpSpPr>
          <p:sp>
            <p:nvSpPr>
              <p:cNvPr id="37" name="Шеврон 16"/>
              <p:cNvSpPr/>
              <p:nvPr/>
            </p:nvSpPr>
            <p:spPr>
              <a:xfrm>
                <a:off x="202651" y="5865757"/>
                <a:ext cx="2124000" cy="433601"/>
              </a:xfrm>
              <a:prstGeom prst="chevron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58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8" name="Шеврон 16"/>
              <p:cNvSpPr/>
              <p:nvPr/>
            </p:nvSpPr>
            <p:spPr>
              <a:xfrm>
                <a:off x="202650" y="6371366"/>
                <a:ext cx="2124000" cy="433601"/>
              </a:xfrm>
              <a:prstGeom prst="chevron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2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39" name="Шеврон 16"/>
              <p:cNvSpPr/>
              <p:nvPr/>
            </p:nvSpPr>
            <p:spPr>
              <a:xfrm>
                <a:off x="192095" y="6944324"/>
                <a:ext cx="2124000" cy="433601"/>
              </a:xfrm>
              <a:prstGeom prst="chevron">
                <a:avLst/>
              </a:prstGeom>
              <a:solidFill>
                <a:srgbClr val="0070C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800" b="1" dirty="0" smtClean="0">
                    <a:solidFill>
                      <a:schemeClr val="bg1"/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15</a:t>
                </a:r>
                <a:endParaRPr lang="ru-RU" sz="2800" b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0477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42758" y="1306026"/>
            <a:ext cx="5253454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Работа страхователя с ЭЛН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Загнутый угол 1"/>
          <p:cNvSpPr/>
          <p:nvPr/>
        </p:nvSpPr>
        <p:spPr>
          <a:xfrm>
            <a:off x="629655" y="2314579"/>
            <a:ext cx="378042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1.Компьютер</a:t>
            </a:r>
            <a:r>
              <a:rPr lang="ru-RU" sz="2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6354812" y="2340100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3.Электронная цифровая подпись </a:t>
            </a:r>
          </a:p>
        </p:txBody>
      </p:sp>
      <p:sp>
        <p:nvSpPr>
          <p:cNvPr id="11" name="Загнутый угол 10"/>
          <p:cNvSpPr/>
          <p:nvPr/>
        </p:nvSpPr>
        <p:spPr>
          <a:xfrm>
            <a:off x="626945" y="4860975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Интернет</a:t>
            </a:r>
            <a:r>
              <a:rPr lang="ru-RU" sz="20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защищенные каналы связи</a:t>
            </a:r>
            <a:endParaRPr lang="ru-RU" sz="20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6363794" y="4872910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ru-RU" sz="20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Программное обеспечение. 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33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4132" y="3276575"/>
            <a:ext cx="5616624" cy="3888432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Приказ</a:t>
            </a:r>
          </a:p>
          <a:p>
            <a:pPr algn="ctr"/>
            <a:r>
              <a:rPr lang="ru-RU" sz="2800" dirty="0" smtClean="0"/>
              <a:t>Министерства </a:t>
            </a:r>
            <a:r>
              <a:rPr lang="ru-RU" sz="2800" dirty="0"/>
              <a:t>здравоохранения и социального </a:t>
            </a:r>
            <a:r>
              <a:rPr lang="ru-RU" sz="2800" dirty="0" smtClean="0"/>
              <a:t>развития</a:t>
            </a:r>
          </a:p>
          <a:p>
            <a:pPr algn="ctr"/>
            <a:r>
              <a:rPr lang="ru-RU" sz="2800" dirty="0" smtClean="0"/>
              <a:t>Российской </a:t>
            </a:r>
            <a:r>
              <a:rPr lang="ru-RU" sz="2800" dirty="0"/>
              <a:t>Федерации от 29.06.2011 № 624н (ред. от 28.11.2017) «Об утверждении Порядка выдачи листков нетрудоспособности» </a:t>
            </a:r>
            <a:endParaRPr lang="ru-RU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772" y="2469834"/>
            <a:ext cx="4613755" cy="39604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62324" y="1278441"/>
            <a:ext cx="7301422" cy="920609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Порядок выдачи, продления и оформления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листков нетрудоспособности</a:t>
            </a:r>
            <a:endParaRPr lang="ru-RU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3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20658" y="1326937"/>
            <a:ext cx="9252085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Обратить внимание перед составлением реестра!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294472" y="2052439"/>
            <a:ext cx="4104456" cy="2091050"/>
            <a:chOff x="289736" y="2933085"/>
            <a:chExt cx="4104456" cy="2091050"/>
          </a:xfrm>
          <a:solidFill>
            <a:srgbClr val="0070C0"/>
          </a:solidFill>
        </p:grpSpPr>
        <p:sp>
          <p:nvSpPr>
            <p:cNvPr id="9" name="TextBox 8"/>
            <p:cNvSpPr txBox="1"/>
            <p:nvPr/>
          </p:nvSpPr>
          <p:spPr>
            <a:xfrm>
              <a:off x="667964" y="4445253"/>
              <a:ext cx="3348000" cy="57888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ДАННЫХ</a:t>
              </a:r>
              <a:endParaRPr lang="ru-RU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41964" y="3941197"/>
              <a:ext cx="3600000" cy="57888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АКТУАЛЬНОСТЬ</a:t>
              </a:r>
              <a:endParaRPr lang="ru-RU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5964" y="3437141"/>
              <a:ext cx="3852000" cy="57888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</a:t>
              </a:r>
              <a:endParaRPr lang="ru-RU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89736" y="2933085"/>
              <a:ext cx="4104456" cy="57888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ДОСТОВЕРНОСТЬ</a:t>
              </a:r>
              <a:endParaRPr lang="ru-RU" sz="28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cxnSp>
        <p:nvCxnSpPr>
          <p:cNvPr id="13" name="Прямая со стрелкой 12"/>
          <p:cNvCxnSpPr/>
          <p:nvPr/>
        </p:nvCxnSpPr>
        <p:spPr>
          <a:xfrm flipH="1">
            <a:off x="2034332" y="3135377"/>
            <a:ext cx="1260141" cy="1076261"/>
          </a:xfrm>
          <a:prstGeom prst="straightConnector1">
            <a:avLst/>
          </a:prstGeom>
          <a:ln w="76200">
            <a:gradFill>
              <a:gsLst>
                <a:gs pos="0">
                  <a:srgbClr val="0070C0"/>
                </a:gs>
                <a:gs pos="100000">
                  <a:srgbClr val="FFC000"/>
                </a:gs>
              </a:gsLst>
              <a:lin ang="5400000" scaled="0"/>
            </a:gradFill>
            <a:headEnd type="non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3616548" y="4356871"/>
            <a:ext cx="954000" cy="1584000"/>
          </a:xfrm>
          <a:prstGeom prst="straightConnector1">
            <a:avLst/>
          </a:prstGeom>
          <a:ln w="76200">
            <a:gradFill>
              <a:gsLst>
                <a:gs pos="0">
                  <a:srgbClr val="0070C0"/>
                </a:gs>
                <a:gs pos="100000">
                  <a:srgbClr val="FFC000"/>
                </a:gs>
              </a:gsLst>
              <a:lin ang="5400000" scaled="0"/>
            </a:gradFill>
            <a:headEnd type="non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281708" y="4351181"/>
            <a:ext cx="955053" cy="1584176"/>
          </a:xfrm>
          <a:prstGeom prst="straightConnector1">
            <a:avLst/>
          </a:prstGeom>
          <a:ln w="76200">
            <a:gradFill>
              <a:gsLst>
                <a:gs pos="0">
                  <a:srgbClr val="0070C0"/>
                </a:gs>
                <a:gs pos="100000">
                  <a:srgbClr val="FFC000"/>
                </a:gs>
              </a:gsLst>
              <a:lin ang="5400000" scaled="0"/>
            </a:gradFill>
            <a:headEnd type="non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7363098" y="3135377"/>
            <a:ext cx="1260000" cy="1077302"/>
          </a:xfrm>
          <a:prstGeom prst="straightConnector1">
            <a:avLst/>
          </a:prstGeom>
          <a:ln w="76200">
            <a:gradFill>
              <a:gsLst>
                <a:gs pos="0">
                  <a:srgbClr val="0070C0"/>
                </a:gs>
                <a:gs pos="100000">
                  <a:srgbClr val="FFC000"/>
                </a:gs>
              </a:gsLst>
              <a:lin ang="5400000" scaled="0"/>
            </a:gradFill>
            <a:headEnd type="none" w="med" len="med"/>
            <a:tailEnd type="triangl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465370" y="4356783"/>
            <a:ext cx="2304256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ФИО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479634" y="6084887"/>
            <a:ext cx="2304256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ДАТА РОЖДЕНИЯ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6252758" y="6084887"/>
            <a:ext cx="2304256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СНИЛС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938988" y="4356695"/>
            <a:ext cx="2304256" cy="792088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ПОЛ РАБОТНИКА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41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2700" y="1306026"/>
            <a:ext cx="5153553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Основания для замены ЛН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Загнутый угол 1"/>
          <p:cNvSpPr/>
          <p:nvPr/>
        </p:nvSpPr>
        <p:spPr>
          <a:xfrm>
            <a:off x="629655" y="2340100"/>
            <a:ext cx="378042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ОШИБКИ В ДАННЫХ РАБОТНИКА: </a:t>
            </a:r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ФИО, ДАТА РОЖДЕНИЯ, СНИЛС, НЕВЕРНО УКАЗАН ПОЛ РАБОТНИКА</a:t>
            </a:r>
            <a:endParaRPr lang="ru-RU" sz="1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6354812" y="2340100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ru-RU" sz="17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НЕВЕРНО УКАЗАН </a:t>
            </a:r>
          </a:p>
          <a:p>
            <a:pPr algn="ctr"/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«ПЕРВИЧНЫЙ» – «ПРОДОЛЖЕНИЕ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26945" y="4860975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ОШИБКИ ДАННЫХ </a:t>
            </a:r>
            <a:r>
              <a:rPr lang="ru-RU" sz="17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ЛИЦЕ, ЗА КОТОРЫМ ОСУЩЕСТВЛЯЕТСЯ </a:t>
            </a:r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УХОД</a:t>
            </a:r>
            <a:endParaRPr lang="ru-RU" sz="1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6363794" y="4872910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7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НЕВЕРНО УКАЗАНО </a:t>
            </a:r>
          </a:p>
          <a:p>
            <a:pPr algn="ctr"/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«ОСНОВНОЕ» – «СОВМЕСТИТЕЛЬСТВО»</a:t>
            </a:r>
          </a:p>
          <a:p>
            <a:pPr algn="ctr"/>
            <a:endParaRPr lang="ru-RU" sz="1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1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2700" y="1306026"/>
            <a:ext cx="5153553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Основания для замены ЛН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Загнутый угол 1"/>
          <p:cNvSpPr/>
          <p:nvPr/>
        </p:nvSpPr>
        <p:spPr>
          <a:xfrm>
            <a:off x="626525" y="2330234"/>
            <a:ext cx="378042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НЕВЕРНО УКАЗАН КОД ПРИЧИНЫ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НЕТРУДОСПОСОБНОСТИ</a:t>
            </a:r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6354812" y="2340100"/>
            <a:ext cx="3780000" cy="2016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Листок нетрудоспособности по уходу за ребенком выдан в период отпуска 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626945" y="4716735"/>
            <a:ext cx="3780000" cy="2304256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амбулаторном режиме в одной строке более 15 календарных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дней (за исключением дубликатов, нарушения режима, замена иностранных документов) 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6363794" y="4716735"/>
            <a:ext cx="3780000" cy="2172175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ОДНОВРЕМЕННО УКАЗАНА ДАТА «ПРИСТУПИТЬ К РАБОТЕ С» И КОД «ИНОЕ» </a:t>
            </a:r>
          </a:p>
          <a:p>
            <a:pPr algn="ctr"/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(31, 32, 33, 36)</a:t>
            </a:r>
            <a:endParaRPr lang="ru-RU" sz="1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333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2700" y="1306026"/>
            <a:ext cx="5153553" cy="587353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Основания для замены ЛН</a:t>
            </a:r>
            <a:endParaRPr lang="ru-RU" sz="2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242356" y="2700511"/>
            <a:ext cx="3384000" cy="2519337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72000"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ДАТА НАПРАВЛЕНИЯ НА МСЭ ПОЗЖЕ ДАТЫ РЕГИСТРАЦИИ ДОКУМЕНТОВ В БЮРО МСЭ</a:t>
            </a:r>
            <a:endParaRPr lang="ru-RU" sz="17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7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4101408" y="2340471"/>
            <a:ext cx="2736136" cy="230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ПОЛЕ «ПЕЧАТЬ УЧРЕЖДЕНИЯ МСЭ» ВНЕСЕНА ПЕЧАТЬ МЕДИЦИНСКОЙ ОРГАНИЗАЦИИ</a:t>
            </a:r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7146900" y="2700511"/>
            <a:ext cx="3384000" cy="2519337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52000" rtlCol="0" anchor="ctr"/>
          <a:lstStyle/>
          <a:p>
            <a:pPr algn="ctr"/>
            <a:r>
              <a:rPr lang="ru-RU" sz="17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ПРИЗНАНИИ ПАЦИЕНТА ИНВАЛИДОМ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ЛН ПРОДЛЕН ПО ДАТУ РЕГИСТРАЦИИ ДОКУМЕНТОВ В БЮРО МСЭ/ПО ДЕНЬ ОСВИДЕТЕЛЬСТВОВАНИЯ В БЮРО МСЭ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3961244" y="5796855"/>
            <a:ext cx="2736136" cy="1080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НАЛИЧИЕ ИСПРАВЛЕНИЙ</a:t>
            </a:r>
          </a:p>
          <a:p>
            <a:pPr algn="ctr"/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(БУМАЖНЫЙ ЛН)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9683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132" y="66675"/>
            <a:ext cx="1054918" cy="8763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0" y="1116335"/>
            <a:ext cx="106934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305440" y="82921"/>
            <a:ext cx="893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Смоленское региональное отделение </a:t>
            </a:r>
            <a:endParaRPr lang="ru-RU" sz="20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20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страхования Российской Федерации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9002" y="1306026"/>
            <a:ext cx="8640965" cy="513296"/>
          </a:xfrm>
          <a:prstGeom prst="snip2SameRect">
            <a:avLst>
              <a:gd name="adj1" fmla="val 34082"/>
              <a:gd name="adj2" fmla="val 0"/>
            </a:avLst>
          </a:prstGeom>
          <a:solidFill>
            <a:srgbClr val="0070C0"/>
          </a:solidFill>
        </p:spPr>
        <p:txBody>
          <a:bodyPr wrap="none" bIns="72000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 является нарушением и основанием для замены ЛН</a:t>
            </a:r>
            <a:endParaRPr lang="ru-RU" sz="20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Загнутый угол 8"/>
          <p:cNvSpPr/>
          <p:nvPr/>
        </p:nvSpPr>
        <p:spPr>
          <a:xfrm>
            <a:off x="242356" y="2915592"/>
            <a:ext cx="3384000" cy="2304256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72000"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ПРОИЗВОЛЬНО СОКРАЩЕННОЕ, ОШИБОЧНОЕ НАИМЕНОВАНИЕ МЕСТА РАБОТЫ</a:t>
            </a:r>
          </a:p>
        </p:txBody>
      </p:sp>
      <p:sp>
        <p:nvSpPr>
          <p:cNvPr id="11" name="Загнутый угол 10"/>
          <p:cNvSpPr/>
          <p:nvPr/>
        </p:nvSpPr>
        <p:spPr>
          <a:xfrm>
            <a:off x="3834700" y="5508823"/>
            <a:ext cx="3024000" cy="18002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ВОЗМОЖНОЕ (?)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ЗАПОЛНЕНИЕ БУМАЖНОГО ЛН ШАРИКОВОЙ РУЧКОЙ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7074892" y="2915848"/>
            <a:ext cx="3384000" cy="2304000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52000" rtlCol="0" anchor="ctr"/>
          <a:lstStyle/>
          <a:p>
            <a:pPr algn="ctr"/>
            <a:r>
              <a:rPr lang="ru-RU" sz="17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</a:t>
            </a:r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УКАЗАНИЕ «ВРАЧ», «ЛЕЧАЩИЙ ВРАЧ» </a:t>
            </a:r>
          </a:p>
          <a:p>
            <a:pPr algn="ctr"/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ГРАФЕ </a:t>
            </a:r>
          </a:p>
          <a:p>
            <a:pPr algn="ctr"/>
            <a:r>
              <a:rPr lang="ru-RU" sz="1700" b="1" dirty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«ДОЛЖНОСТЬ ВРАЧА»</a:t>
            </a:r>
          </a:p>
        </p:txBody>
      </p:sp>
      <p:sp>
        <p:nvSpPr>
          <p:cNvPr id="14" name="Загнутый угол 13"/>
          <p:cNvSpPr/>
          <p:nvPr/>
        </p:nvSpPr>
        <p:spPr>
          <a:xfrm>
            <a:off x="3834700" y="2915591"/>
            <a:ext cx="3024000" cy="1801144"/>
          </a:xfrm>
          <a:prstGeom prst="foldedCorner">
            <a:avLst/>
          </a:prstGeom>
          <a:solidFill>
            <a:srgbClr val="0070C0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16000" rtlCol="0" anchor="ctr"/>
          <a:lstStyle/>
          <a:p>
            <a:pPr algn="ctr"/>
            <a:r>
              <a:rPr lang="ru-RU" sz="1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  <a:r>
              <a:rPr lang="ru-RU" sz="17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ОДНОВРЕМЕННО ОТМЕТКА «ДУБЛИКАТ» И «ПЕРВИЧНЫЙ»/</a:t>
            </a:r>
          </a:p>
          <a:p>
            <a:pPr algn="ctr"/>
            <a:r>
              <a:rPr lang="ru-RU" sz="1700" b="1" dirty="0" smtClean="0">
                <a:solidFill>
                  <a:srgbClr val="FFFF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ПРОДОЛЖЕНИЕ ЛН</a:t>
            </a:r>
            <a:endParaRPr lang="ru-RU" sz="1700" b="1" dirty="0">
              <a:solidFill>
                <a:srgbClr val="FFFF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04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4605</TotalTime>
  <Words>634</Words>
  <Application>Microsoft Office PowerPoint</Application>
  <PresentationFormat>Произвольный</PresentationFormat>
  <Paragraphs>113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Пресс-служба</dc:creator>
  <cp:lastModifiedBy>Лобанова Татьяна Владимировна</cp:lastModifiedBy>
  <cp:revision>251</cp:revision>
  <cp:lastPrinted>2019-10-07T11:59:43Z</cp:lastPrinted>
  <dcterms:created xsi:type="dcterms:W3CDTF">2019-01-24T05:36:29Z</dcterms:created>
  <dcterms:modified xsi:type="dcterms:W3CDTF">2019-10-07T13:42:50Z</dcterms:modified>
</cp:coreProperties>
</file>